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303" r:id="rId2"/>
    <p:sldId id="302" r:id="rId3"/>
    <p:sldId id="305" r:id="rId4"/>
    <p:sldId id="307" r:id="rId5"/>
    <p:sldId id="312" r:id="rId6"/>
    <p:sldId id="311" r:id="rId7"/>
    <p:sldId id="310" r:id="rId8"/>
    <p:sldId id="309" r:id="rId9"/>
    <p:sldId id="308" r:id="rId10"/>
    <p:sldId id="304" r:id="rId11"/>
    <p:sldId id="262" r:id="rId12"/>
    <p:sldId id="300" r:id="rId13"/>
    <p:sldId id="270" r:id="rId14"/>
    <p:sldId id="313" r:id="rId15"/>
    <p:sldId id="2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EEE"/>
    <a:srgbClr val="38979D"/>
    <a:srgbClr val="29828B"/>
    <a:srgbClr val="4BADB7"/>
    <a:srgbClr val="EDEBE9"/>
    <a:srgbClr val="165F82"/>
    <a:srgbClr val="4AAEB8"/>
    <a:srgbClr val="45636E"/>
    <a:srgbClr val="8AD77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99D8B1-9AF3-E946-A820-50DFEB30399C}" v="202" dt="2025-12-04T01:08:44.0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034"/>
    <p:restoredTop sz="74884" autoAdjust="0"/>
  </p:normalViewPr>
  <p:slideViewPr>
    <p:cSldViewPr snapToGrid="0">
      <p:cViewPr varScale="1">
        <p:scale>
          <a:sx n="82" d="100"/>
          <a:sy n="82" d="100"/>
        </p:scale>
        <p:origin x="16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785F35-082A-44EF-B157-8A03E1BBE5B7}" type="datetimeFigureOut">
              <a:rPr lang="en-AU" smtClean="0"/>
              <a:t>4/12/2025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1D901-A872-421C-99A6-212D0A739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97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875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60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741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9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707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461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31D901-A872-421C-99A6-212D0A7391A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386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F1AA-3C20-80D2-4FD7-0564F68E8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BAC88-AD7E-5B0D-4CB1-AF38A66C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A0397-CC16-FFE3-96C6-401554C2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A0D33-8D83-54BA-6EEA-EA008C86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CECA7-165D-C205-5F8F-D23DEB2C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3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A885-5C68-1605-E466-D5F5F63F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841ED-1F98-4886-D33E-59D410A09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83505-3BD2-BB04-831E-CD346EB8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959A0-EEE9-1DED-AFC5-8FEA06C2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70218-E879-8668-823F-2F7D4143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3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35ABD-727A-BDA2-EA79-28EC62E72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FB7EB-9F28-FEF6-224F-DEE8D5865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250F-3A91-7B45-203D-5CA2EE35C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23B03-5BF2-09D8-83F4-4B2D6825B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23E2C-84E4-9FC6-645A-634F403C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8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B651-5A26-EF5D-E1A5-BCB0228A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F93A3-592F-2F81-14C5-D1B6F5367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482BA-5FB2-A103-DCD8-0915DBDA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CEB4-4260-C03C-59D8-3A113A475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B442C-1125-B8EE-0D01-3063A078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FD6ED6C5-3FFA-BDCA-B5BD-9F9FBE7C09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6232" t="25597" r="28272" b="42780"/>
          <a:stretch>
            <a:fillRect/>
          </a:stretch>
        </p:blipFill>
        <p:spPr>
          <a:xfrm>
            <a:off x="10893398" y="5722417"/>
            <a:ext cx="1221761" cy="108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18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39E6-6AA5-77E0-D245-9102ED63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89195-F5B9-E969-A09A-116CD5D69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F245B-7CA7-E3A1-1C79-3E545129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30EB4-E6CE-34E6-C322-CD7B1EE7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3E495-B435-AAF9-23B2-4DF57FCD7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04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D19C-087E-AA92-FB43-B6484472D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188A6-5BBC-903B-E8FF-CA6AE1B0F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2C6E67-54F1-9DE2-BF9B-9368D8047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E5F76-CA67-FF45-65D7-62BB0B77B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0E4D1-956B-CE99-D1B3-7BDB78E0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2D9F7-96AB-C31C-3A53-1861050D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3027-8776-35D1-9035-A2AF72B6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6E8E4-D4F5-B581-11A9-CCB4DE7B1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C0545-7E63-FA64-1041-1F5B22CE1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1BBCC-20A5-173D-7C6C-B637FC5694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E52E1-6659-5C55-5006-79F0E21CE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7D73FB-1523-9F11-CE68-F398DE6E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05577E-AA45-A53F-7C21-FC55FEE3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8B38D-31C3-BE09-EA0A-31490DA0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00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FCA0-20C3-74D1-38CE-87F5E414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065-26A5-DFC9-5D3C-C6850E0F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3376D-85DF-9112-3B11-4B4F75B79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7C451-9109-F619-3806-6DBEA556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2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92654-EA35-3180-3C9C-95DEC84C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95387-E5CA-38A8-3496-FF3E507E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AC8EF-19D5-2EB8-2A91-764CD268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304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A0EE-6E20-1E11-F07F-F5910392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937F5-DF88-260C-3D99-DB24B926F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FC9F2-55C8-2664-64FB-26E35D6D0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23039-0D6A-554D-E5F0-C3E8F781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BEE16-8AC3-974B-867D-B35E4CC9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51119-4F3A-9F3E-503B-60C89F19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9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730D-A281-8D3D-A352-B97B7C53C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55CFE7-E7B7-8EF6-5F4B-F2636A1EE3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64809-0B34-6547-09B3-05A212A95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9D2EE-478F-3565-C06F-50A2C68A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D64FD-5683-1DE0-CE80-6E2502E4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AACB1-CA57-C72B-73AB-8787690C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62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9762F-F3CC-469A-5244-1F88F16A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2AA26-150A-D904-7F51-CF77D2AA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9CE9-5C67-93E8-8CD9-BD6BD8229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C3F76-BA51-9346-A3DF-7A35D1B6DADB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DF7CE-7F44-9AC7-602C-99DB54B33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BC82-FE7B-8101-E39E-E7F2EE314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2A00F-0306-BD42-AE98-6666FB509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3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8E4832-0EAE-FDF8-F363-6B5A549F9534}"/>
              </a:ext>
            </a:extLst>
          </p:cNvPr>
          <p:cNvSpPr txBox="1">
            <a:spLocks/>
          </p:cNvSpPr>
          <p:nvPr/>
        </p:nvSpPr>
        <p:spPr>
          <a:xfrm>
            <a:off x="773408" y="992094"/>
            <a:ext cx="3616913" cy="181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>
                <a:solidFill>
                  <a:schemeClr val="bg1">
                    <a:lumMod val="50000"/>
                  </a:schemeClr>
                </a:solidFill>
              </a:rPr>
              <a:t>Beacon Psychosocial Safety Solution</a:t>
            </a:r>
          </a:p>
        </p:txBody>
      </p:sp>
      <p:pic>
        <p:nvPicPr>
          <p:cNvPr id="5" name="Picture 4" descr="A logo with text overlay&#10;&#10;AI-generated content may be incorrect.">
            <a:extLst>
              <a:ext uri="{FF2B5EF4-FFF2-40B4-BE49-F238E27FC236}">
                <a16:creationId xmlns:a16="http://schemas.microsoft.com/office/drawing/2014/main" id="{454A22C5-1A46-F729-70EA-F19121A5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4" t="29207" r="16315" b="30979"/>
          <a:stretch>
            <a:fillRect/>
          </a:stretch>
        </p:blipFill>
        <p:spPr>
          <a:xfrm>
            <a:off x="5626430" y="838553"/>
            <a:ext cx="5792162" cy="3426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01DF8-B6BD-FA0C-A303-4F364254C90E}"/>
              </a:ext>
            </a:extLst>
          </p:cNvPr>
          <p:cNvSpPr txBox="1"/>
          <p:nvPr/>
        </p:nvSpPr>
        <p:spPr>
          <a:xfrm>
            <a:off x="773408" y="3087308"/>
            <a:ext cx="40199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The Beacon Index enables businesses to mitigate risk, improve wellbeing and measure workplace experience in real-time. </a:t>
            </a:r>
          </a:p>
          <a:p>
            <a:endParaRPr lang="en-A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AU" dirty="0">
                <a:solidFill>
                  <a:schemeClr val="bg1">
                    <a:lumMod val="50000"/>
                  </a:schemeClr>
                </a:solidFill>
              </a:rPr>
              <a:t>Because everyone deserves a safe and supportive workplace..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 18">
            <a:extLst>
              <a:ext uri="{FF2B5EF4-FFF2-40B4-BE49-F238E27FC236}">
                <a16:creationId xmlns:a16="http://schemas.microsoft.com/office/drawing/2014/main" id="{B3207FEB-1968-218C-7880-732E4B1FBF03}"/>
              </a:ext>
            </a:extLst>
          </p:cNvPr>
          <p:cNvSpPr/>
          <p:nvPr/>
        </p:nvSpPr>
        <p:spPr>
          <a:xfrm>
            <a:off x="773408" y="5528603"/>
            <a:ext cx="10016512" cy="978656"/>
          </a:xfrm>
          <a:prstGeom prst="round2DiagRect">
            <a:avLst/>
          </a:prstGeom>
          <a:solidFill>
            <a:schemeClr val="bg2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423DF-FCF1-EF60-551F-D0B196D7AE7A}"/>
              </a:ext>
            </a:extLst>
          </p:cNvPr>
          <p:cNvSpPr txBox="1"/>
          <p:nvPr/>
        </p:nvSpPr>
        <p:spPr>
          <a:xfrm>
            <a:off x="896814" y="5645579"/>
            <a:ext cx="98931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Workplaces that embed Beacon into business-as-usual safety best-practice are set up for greater psychosocial success.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3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8EEF03-D577-1725-D427-B2740F4FFFE8}"/>
              </a:ext>
            </a:extLst>
          </p:cNvPr>
          <p:cNvSpPr txBox="1"/>
          <p:nvPr/>
        </p:nvSpPr>
        <p:spPr>
          <a:xfrm>
            <a:off x="622792" y="1609287"/>
            <a:ext cx="5194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897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Early Conversations</a:t>
            </a:r>
          </a:p>
          <a:p>
            <a:endParaRPr lang="en-US" sz="3000" dirty="0">
              <a:solidFill>
                <a:srgbClr val="389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5B850-8A3D-4440-A69C-90E101D51446}"/>
              </a:ext>
            </a:extLst>
          </p:cNvPr>
          <p:cNvSpPr txBox="1"/>
          <p:nvPr/>
        </p:nvSpPr>
        <p:spPr>
          <a:xfrm>
            <a:off x="6372835" y="1609287"/>
            <a:ext cx="50609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38979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Support</a:t>
            </a:r>
          </a:p>
          <a:p>
            <a:endParaRPr lang="en-US" sz="3000" dirty="0">
              <a:solidFill>
                <a:srgbClr val="389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3000" b="1" dirty="0">
              <a:solidFill>
                <a:srgbClr val="38979D"/>
              </a:solidFill>
            </a:endParaRPr>
          </a:p>
          <a:p>
            <a:endParaRPr lang="en-US" sz="3000" dirty="0">
              <a:solidFill>
                <a:srgbClr val="38979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DE7D5-1113-170D-B3D1-82CAB6CABE93}"/>
              </a:ext>
            </a:extLst>
          </p:cNvPr>
          <p:cNvSpPr txBox="1"/>
          <p:nvPr/>
        </p:nvSpPr>
        <p:spPr>
          <a:xfrm>
            <a:off x="622793" y="2228671"/>
            <a:ext cx="4751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Encourages early and open conversations about issues that impact psychosocial safety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49F2F-30E7-B7BF-56B6-1638A97F7354}"/>
              </a:ext>
            </a:extLst>
          </p:cNvPr>
          <p:cNvSpPr txBox="1"/>
          <p:nvPr/>
        </p:nvSpPr>
        <p:spPr>
          <a:xfrm>
            <a:off x="6372835" y="2228671"/>
            <a:ext cx="4751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and discreet support for employees flagging psychosocial issues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41830E-B17D-F048-6DE5-20ADD8AC2CFA}"/>
              </a:ext>
            </a:extLst>
          </p:cNvPr>
          <p:cNvSpPr txBox="1"/>
          <p:nvPr/>
        </p:nvSpPr>
        <p:spPr>
          <a:xfrm>
            <a:off x="522038" y="574657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of Embedding Beacon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D472F-FFF9-4087-5BC5-88B8DD2B86F6}"/>
              </a:ext>
            </a:extLst>
          </p:cNvPr>
          <p:cNvSpPr txBox="1"/>
          <p:nvPr/>
        </p:nvSpPr>
        <p:spPr>
          <a:xfrm>
            <a:off x="691108" y="4082161"/>
            <a:ext cx="108110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from 7,500 companies shows that businesses with happier employees outperform the market. </a:t>
            </a:r>
          </a:p>
          <a:p>
            <a:endParaRPr lang="en-AU" sz="14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“Whether you are an employee or employer, it is a better investment to increase happiness at work and in life, rather than simply trying to increase measures of success</a:t>
            </a:r>
          </a:p>
          <a:p>
            <a:endParaRPr lang="en-AU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 i="1" dirty="0">
                <a:solidFill>
                  <a:srgbClr val="165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end, happiness leads to success—not the other way around”.</a:t>
            </a:r>
            <a:endParaRPr lang="en-AU" sz="1400" b="0" i="1" dirty="0">
              <a:solidFill>
                <a:srgbClr val="165F8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 b="0" i="0" dirty="0">
                <a:solidFill>
                  <a:srgbClr val="165F8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Arthur C. Brooks, </a:t>
            </a:r>
            <a:endParaRPr lang="en-AU" sz="1400" dirty="0">
              <a:solidFill>
                <a:srgbClr val="165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400" b="1" dirty="0">
                <a:solidFill>
                  <a:srgbClr val="165F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Harvard School of Business</a:t>
            </a:r>
            <a:endParaRPr lang="en-US" sz="1400" b="1" dirty="0">
              <a:solidFill>
                <a:srgbClr val="165F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63E5431-12DE-3A8D-8772-647AD5018B97}"/>
              </a:ext>
            </a:extLst>
          </p:cNvPr>
          <p:cNvCxnSpPr/>
          <p:nvPr/>
        </p:nvCxnSpPr>
        <p:spPr>
          <a:xfrm>
            <a:off x="11502109" y="4082161"/>
            <a:ext cx="0" cy="1185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D258D4-C378-BE48-C971-42DC204FDA73}"/>
              </a:ext>
            </a:extLst>
          </p:cNvPr>
          <p:cNvCxnSpPr/>
          <p:nvPr/>
        </p:nvCxnSpPr>
        <p:spPr>
          <a:xfrm>
            <a:off x="522038" y="4082161"/>
            <a:ext cx="0" cy="1185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9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1A39C-D5CC-A8D8-71A6-33B37252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61B49C-A0B0-C398-0137-7E213F4B7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07" y="652514"/>
            <a:ext cx="5937121" cy="475533"/>
          </a:xfrm>
        </p:spPr>
        <p:txBody>
          <a:bodyPr>
            <a:no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Immediate Support &amp; Insight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06D72-A054-D2F7-830F-58A0D79023D6}"/>
              </a:ext>
            </a:extLst>
          </p:cNvPr>
          <p:cNvSpPr txBox="1"/>
          <p:nvPr/>
        </p:nvSpPr>
        <p:spPr>
          <a:xfrm>
            <a:off x="655408" y="1667390"/>
            <a:ext cx="472775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someone flags as "struggling" or at risk support is offered immediately and respectfully.</a:t>
            </a:r>
          </a:p>
          <a:p>
            <a:endParaRPr lang="en-AU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process directly supports your WHS duty to consult, support, and respond to psychosocial risks.</a:t>
            </a:r>
          </a:p>
          <a:p>
            <a:endParaRPr lang="en-AU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3CA92-245B-9131-7A8C-D7037CC3B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07" y="3855986"/>
            <a:ext cx="4240209" cy="2659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69D356-1F70-E409-1757-CA7B10EB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728" y="358181"/>
            <a:ext cx="3730293" cy="6156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75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D790694-FFD1-97EA-2F09-02BD66A7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34"/>
          <a:stretch>
            <a:fillRect/>
          </a:stretch>
        </p:blipFill>
        <p:spPr>
          <a:xfrm>
            <a:off x="335279" y="1240724"/>
            <a:ext cx="11468159" cy="4613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87B4B-4163-EFA0-8FC6-19C9026040AD}"/>
              </a:ext>
            </a:extLst>
          </p:cNvPr>
          <p:cNvSpPr txBox="1">
            <a:spLocks/>
          </p:cNvSpPr>
          <p:nvPr/>
        </p:nvSpPr>
        <p:spPr>
          <a:xfrm>
            <a:off x="335279" y="365125"/>
            <a:ext cx="10907886" cy="47553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Single Tool</a:t>
            </a: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Solving Multiple Executive Problems</a:t>
            </a:r>
          </a:p>
        </p:txBody>
      </p:sp>
    </p:spTree>
    <p:extLst>
      <p:ext uri="{BB962C8B-B14F-4D97-AF65-F5344CB8AC3E}">
        <p14:creationId xmlns:p14="http://schemas.microsoft.com/office/powerpoint/2010/main" val="100437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22CE1-E2CA-DAE2-ED60-6A12275C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4" y="2585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Onboarding Details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DFF2B-DE95-4EB2-CE88-C22969F45249}"/>
              </a:ext>
            </a:extLst>
          </p:cNvPr>
          <p:cNvSpPr txBox="1"/>
          <p:nvPr/>
        </p:nvSpPr>
        <p:spPr>
          <a:xfrm>
            <a:off x="616974" y="1810220"/>
            <a:ext cx="30914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737A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Beacon’s Onboarding process ensures we capture hierarchy details, branding, dashboard requirements and delivery cadence so we can configure your environment, integrations and reporting workflow ahead of launch. </a:t>
            </a:r>
          </a:p>
          <a:p>
            <a:endParaRPr lang="en-AU" dirty="0">
              <a:solidFill>
                <a:srgbClr val="737A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dirty="0">
              <a:solidFill>
                <a:srgbClr val="737A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5650E8-EAB5-BD46-F54A-102412A1A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085850"/>
            <a:ext cx="4147488" cy="5106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8669E0-B864-F8C0-6FDB-882BF9825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157" y="1429363"/>
            <a:ext cx="4185582" cy="5106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5FDE70-C5BE-DEEA-59E0-031631A23542}"/>
              </a:ext>
            </a:extLst>
          </p:cNvPr>
          <p:cNvSpPr txBox="1"/>
          <p:nvPr/>
        </p:nvSpPr>
        <p:spPr>
          <a:xfrm>
            <a:off x="439261" y="6387695"/>
            <a:ext cx="820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dirty="0">
                <a:solidFill>
                  <a:srgbClr val="737A8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(A link will be issued via email upon confirmation of POC proceeding).</a:t>
            </a:r>
          </a:p>
        </p:txBody>
      </p:sp>
    </p:spTree>
    <p:extLst>
      <p:ext uri="{BB962C8B-B14F-4D97-AF65-F5344CB8AC3E}">
        <p14:creationId xmlns:p14="http://schemas.microsoft.com/office/powerpoint/2010/main" val="68906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2BE94E-3C37-3FA2-0EF0-A3E61102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74" y="258517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</a:rPr>
              <a:t>Next Steps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067980-A025-CC0F-B27B-725290A85331}"/>
              </a:ext>
            </a:extLst>
          </p:cNvPr>
          <p:cNvSpPr/>
          <p:nvPr/>
        </p:nvSpPr>
        <p:spPr>
          <a:xfrm>
            <a:off x="589546" y="1584080"/>
            <a:ext cx="3564000" cy="1050632"/>
          </a:xfrm>
          <a:prstGeom prst="rect">
            <a:avLst/>
          </a:prstGeom>
          <a:solidFill>
            <a:srgbClr val="F3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7D0C68-4008-BCB1-147C-EC5647326EAE}"/>
              </a:ext>
            </a:extLst>
          </p:cNvPr>
          <p:cNvSpPr/>
          <p:nvPr/>
        </p:nvSpPr>
        <p:spPr>
          <a:xfrm>
            <a:off x="4393275" y="1585707"/>
            <a:ext cx="3564000" cy="1050632"/>
          </a:xfrm>
          <a:prstGeom prst="rect">
            <a:avLst/>
          </a:prstGeom>
          <a:solidFill>
            <a:srgbClr val="F3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52D001-E2D8-9533-823B-A30E0D117B19}"/>
              </a:ext>
            </a:extLst>
          </p:cNvPr>
          <p:cNvSpPr/>
          <p:nvPr/>
        </p:nvSpPr>
        <p:spPr>
          <a:xfrm>
            <a:off x="8197005" y="1584080"/>
            <a:ext cx="3564000" cy="1050632"/>
          </a:xfrm>
          <a:prstGeom prst="rect">
            <a:avLst/>
          </a:prstGeom>
          <a:solidFill>
            <a:srgbClr val="F3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C44CE-2FE7-DD3A-3DBE-07CCBC5334E8}"/>
              </a:ext>
            </a:extLst>
          </p:cNvPr>
          <p:cNvSpPr txBox="1"/>
          <p:nvPr/>
        </p:nvSpPr>
        <p:spPr>
          <a:xfrm>
            <a:off x="616974" y="3429000"/>
            <a:ext cx="35365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system requirements (API connections).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user roles and reporting hierarchy.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specific measures and dashboards.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communications plan and change management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247D74-BE40-9533-B1F7-971566190E5E}"/>
              </a:ext>
            </a:extLst>
          </p:cNvPr>
          <p:cNvSpPr txBox="1"/>
          <p:nvPr/>
        </p:nvSpPr>
        <p:spPr>
          <a:xfrm>
            <a:off x="805823" y="2933622"/>
            <a:ext cx="2754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&amp; Configuration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14929-621F-89E2-8C86-04A8EB79965B}"/>
              </a:ext>
            </a:extLst>
          </p:cNvPr>
          <p:cNvSpPr txBox="1"/>
          <p:nvPr/>
        </p:nvSpPr>
        <p:spPr>
          <a:xfrm>
            <a:off x="1580827" y="1924730"/>
            <a:ext cx="168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1 - 2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E90A7-3376-0141-C583-482C6AD7A87F}"/>
              </a:ext>
            </a:extLst>
          </p:cNvPr>
          <p:cNvSpPr txBox="1"/>
          <p:nvPr/>
        </p:nvSpPr>
        <p:spPr>
          <a:xfrm>
            <a:off x="5641068" y="1924730"/>
            <a:ext cx="1240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580EA6-B10D-F835-DE26-272937269428}"/>
              </a:ext>
            </a:extLst>
          </p:cNvPr>
          <p:cNvSpPr txBox="1"/>
          <p:nvPr/>
        </p:nvSpPr>
        <p:spPr>
          <a:xfrm>
            <a:off x="9389574" y="1924730"/>
            <a:ext cx="1240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C0238-1C7B-842D-78D5-C4B7CA2AC660}"/>
              </a:ext>
            </a:extLst>
          </p:cNvPr>
          <p:cNvSpPr txBox="1"/>
          <p:nvPr/>
        </p:nvSpPr>
        <p:spPr>
          <a:xfrm>
            <a:off x="4303981" y="2933622"/>
            <a:ext cx="3825866" cy="367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Pulse + Dashboard Training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76F7B7-B8A4-4A2B-26A4-D0A08A61B972}"/>
              </a:ext>
            </a:extLst>
          </p:cNvPr>
          <p:cNvSpPr txBox="1"/>
          <p:nvPr/>
        </p:nvSpPr>
        <p:spPr>
          <a:xfrm>
            <a:off x="4430916" y="3429000"/>
            <a:ext cx="36075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test data within agreed hierarchy.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Verify SMS/email delivery.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authorised leaders on dashboard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communications plan to staff and leaders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03A29C-378A-5781-8676-6D9724DFDF36}"/>
              </a:ext>
            </a:extLst>
          </p:cNvPr>
          <p:cNvSpPr txBox="1"/>
          <p:nvPr/>
        </p:nvSpPr>
        <p:spPr>
          <a:xfrm>
            <a:off x="8256782" y="2909643"/>
            <a:ext cx="3504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Review &amp; Optimise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D08278-67EF-6AE1-DC1C-BC60B66F3FCC}"/>
              </a:ext>
            </a:extLst>
          </p:cNvPr>
          <p:cNvSpPr txBox="1"/>
          <p:nvPr/>
        </p:nvSpPr>
        <p:spPr>
          <a:xfrm>
            <a:off x="8038456" y="3429000"/>
            <a:ext cx="34222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first Index pulse.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data and adjust parameters if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recognition or incentive programs depending on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Incorporate feedback into future pulse cycles.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4F403F-35B1-7546-893D-5246CD73B478}"/>
              </a:ext>
            </a:extLst>
          </p:cNvPr>
          <p:cNvSpPr txBox="1"/>
          <p:nvPr/>
        </p:nvSpPr>
        <p:spPr>
          <a:xfrm>
            <a:off x="826250" y="6417368"/>
            <a:ext cx="10097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Advisory provides ongoing analytics and leadership support to ensure your program remains tailored and effective</a:t>
            </a:r>
          </a:p>
        </p:txBody>
      </p:sp>
    </p:spTree>
    <p:extLst>
      <p:ext uri="{BB962C8B-B14F-4D97-AF65-F5344CB8AC3E}">
        <p14:creationId xmlns:p14="http://schemas.microsoft.com/office/powerpoint/2010/main" val="342441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1F283A-A327-6DB2-ADB0-668BFD6A945E}"/>
              </a:ext>
            </a:extLst>
          </p:cNvPr>
          <p:cNvSpPr txBox="1"/>
          <p:nvPr/>
        </p:nvSpPr>
        <p:spPr>
          <a:xfrm>
            <a:off x="5082962" y="1330935"/>
            <a:ext cx="560864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ISO-aligned secure platform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Anonymous worker check-in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Real-time Beacon Index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Trend analysis across key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Aggregated, de-identified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Minimum thresholds to protect anonymity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Access to templates, support materials and comms packs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Dedicated onboarding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Monthly insights meeting (2 hours)</a:t>
            </a:r>
          </a:p>
          <a:p>
            <a:pPr>
              <a:buNone/>
            </a:pPr>
            <a:b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Simple Billing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No per-message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No usage-based charges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One predictable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Annual fees will apply beyond the POC term which are dependant on size of organisation and complexity of solution required. 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B887B-89C5-C688-386E-BB68A778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46" y="264086"/>
            <a:ext cx="7047063" cy="132556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Index POC Fee Proposal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818BD-D8CD-411E-26B6-5D432CDDCD13}"/>
              </a:ext>
            </a:extLst>
          </p:cNvPr>
          <p:cNvSpPr txBox="1"/>
          <p:nvPr/>
        </p:nvSpPr>
        <p:spPr>
          <a:xfrm>
            <a:off x="558801" y="2057263"/>
            <a:ext cx="3745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$7k Establishment Fee</a:t>
            </a:r>
          </a:p>
          <a:p>
            <a:endParaRPr lang="en-US" dirty="0"/>
          </a:p>
          <a:p>
            <a:r>
              <a:rPr lang="en-US" dirty="0"/>
              <a:t>$5k flat fee for 3-month POC which includes:</a:t>
            </a:r>
          </a:p>
        </p:txBody>
      </p:sp>
    </p:spTree>
    <p:extLst>
      <p:ext uri="{BB962C8B-B14F-4D97-AF65-F5344CB8AC3E}">
        <p14:creationId xmlns:p14="http://schemas.microsoft.com/office/powerpoint/2010/main" val="4174469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6BA6A2-C2C2-09EE-4F22-3A2AB8A27D33}"/>
              </a:ext>
            </a:extLst>
          </p:cNvPr>
          <p:cNvSpPr/>
          <p:nvPr/>
        </p:nvSpPr>
        <p:spPr>
          <a:xfrm>
            <a:off x="335280" y="2515015"/>
            <a:ext cx="3437124" cy="2157591"/>
          </a:xfrm>
          <a:prstGeom prst="rect">
            <a:avLst/>
          </a:prstGeom>
          <a:solidFill>
            <a:srgbClr val="F3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17F8B-3B21-460E-99EE-85EFFE744667}"/>
              </a:ext>
            </a:extLst>
          </p:cNvPr>
          <p:cNvSpPr txBox="1"/>
          <p:nvPr/>
        </p:nvSpPr>
        <p:spPr>
          <a:xfrm>
            <a:off x="439912" y="2672059"/>
            <a:ext cx="322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8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&amp; Comply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200" b="1" dirty="0"/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Better manage and comply with SafeWork and ISO 45003 psychosocial safety requirements.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B6E6FC-EAB9-08FD-1F31-8B72008E8A22}"/>
              </a:ext>
            </a:extLst>
          </p:cNvPr>
          <p:cNvSpPr/>
          <p:nvPr/>
        </p:nvSpPr>
        <p:spPr>
          <a:xfrm>
            <a:off x="4056069" y="2515016"/>
            <a:ext cx="3466305" cy="2157590"/>
          </a:xfrm>
          <a:prstGeom prst="rect">
            <a:avLst/>
          </a:prstGeom>
          <a:solidFill>
            <a:srgbClr val="F3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96E5A6-89D4-8C07-5D9B-C8E64681AA78}"/>
              </a:ext>
            </a:extLst>
          </p:cNvPr>
          <p:cNvSpPr txBox="1"/>
          <p:nvPr/>
        </p:nvSpPr>
        <p:spPr>
          <a:xfrm>
            <a:off x="4160702" y="2672059"/>
            <a:ext cx="32278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8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&amp; Report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200" b="1" dirty="0"/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Implement and report on psychosocial consultation, early issue detection, and continuous improvement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C18AB1-232C-31CF-07E7-8A1692A0CEB5}"/>
              </a:ext>
            </a:extLst>
          </p:cNvPr>
          <p:cNvSpPr/>
          <p:nvPr/>
        </p:nvSpPr>
        <p:spPr>
          <a:xfrm>
            <a:off x="7776859" y="2515016"/>
            <a:ext cx="3332491" cy="2157590"/>
          </a:xfrm>
          <a:prstGeom prst="rect">
            <a:avLst/>
          </a:prstGeom>
          <a:solidFill>
            <a:srgbClr val="F3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5D12E-A9B2-6CA0-FAC3-1A265D05B43C}"/>
              </a:ext>
            </a:extLst>
          </p:cNvPr>
          <p:cNvSpPr txBox="1"/>
          <p:nvPr/>
        </p:nvSpPr>
        <p:spPr>
          <a:xfrm>
            <a:off x="7881492" y="2672059"/>
            <a:ext cx="3227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9828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Proactively Manage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AU" sz="1200" b="1" dirty="0"/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Proactively manage psychosocial risk including stress, workload and conflict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92C41C-B9BB-682C-7FC4-D30135745CE5}"/>
              </a:ext>
            </a:extLst>
          </p:cNvPr>
          <p:cNvSpPr txBox="1"/>
          <p:nvPr/>
        </p:nvSpPr>
        <p:spPr>
          <a:xfrm>
            <a:off x="331409" y="1223890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brings data and insights that help your business:</a:t>
            </a:r>
          </a:p>
        </p:txBody>
      </p:sp>
    </p:spTree>
    <p:extLst>
      <p:ext uri="{BB962C8B-B14F-4D97-AF65-F5344CB8AC3E}">
        <p14:creationId xmlns:p14="http://schemas.microsoft.com/office/powerpoint/2010/main" val="362385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C599-D797-BA0B-0678-1F653C31C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49E3C369-C369-AD83-919E-CBF2467EDEF4}"/>
              </a:ext>
            </a:extLst>
          </p:cNvPr>
          <p:cNvSpPr/>
          <p:nvPr/>
        </p:nvSpPr>
        <p:spPr>
          <a:xfrm>
            <a:off x="452103" y="1296948"/>
            <a:ext cx="5366920" cy="1787378"/>
          </a:xfrm>
          <a:prstGeom prst="rect">
            <a:avLst/>
          </a:prstGeom>
          <a:noFill/>
          <a:ln>
            <a:solidFill>
              <a:srgbClr val="F3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2DFE4E31-0E29-EE2E-505B-E9B295CB00F3}"/>
              </a:ext>
            </a:extLst>
          </p:cNvPr>
          <p:cNvSpPr/>
          <p:nvPr/>
        </p:nvSpPr>
        <p:spPr>
          <a:xfrm>
            <a:off x="652087" y="1461799"/>
            <a:ext cx="31421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PT Serif" pitchFamily="34" charset="-122"/>
                <a:cs typeface="Arial" panose="020B0604020202020204" pitchFamily="34" charset="0"/>
              </a:rPr>
              <a:t>Visibility of Risk Indicators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410128-258E-BF1D-3735-77717A3C29CD}"/>
              </a:ext>
            </a:extLst>
          </p:cNvPr>
          <p:cNvSpPr txBox="1"/>
          <p:nvPr/>
        </p:nvSpPr>
        <p:spPr>
          <a:xfrm>
            <a:off x="614165" y="1804494"/>
            <a:ext cx="5000926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Visibility of employee and team psychosocial risk indicators to enable early response and reduce incidents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01B8D4-BE6D-045A-040A-256A62C98E47}"/>
              </a:ext>
            </a:extLst>
          </p:cNvPr>
          <p:cNvSpPr/>
          <p:nvPr/>
        </p:nvSpPr>
        <p:spPr>
          <a:xfrm>
            <a:off x="452103" y="1296948"/>
            <a:ext cx="104241" cy="178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D27C2A-B6CA-6ACA-D3E2-D892940AE943}"/>
              </a:ext>
            </a:extLst>
          </p:cNvPr>
          <p:cNvSpPr/>
          <p:nvPr/>
        </p:nvSpPr>
        <p:spPr>
          <a:xfrm>
            <a:off x="5993069" y="1279889"/>
            <a:ext cx="5366920" cy="1804437"/>
          </a:xfrm>
          <a:prstGeom prst="rect">
            <a:avLst/>
          </a:prstGeom>
          <a:noFill/>
          <a:ln>
            <a:solidFill>
              <a:srgbClr val="F3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 3">
            <a:extLst>
              <a:ext uri="{FF2B5EF4-FFF2-40B4-BE49-F238E27FC236}">
                <a16:creationId xmlns:a16="http://schemas.microsoft.com/office/drawing/2014/main" id="{BC39A6FA-8BBA-18D3-353E-930DDB8ADF41}"/>
              </a:ext>
            </a:extLst>
          </p:cNvPr>
          <p:cNvSpPr/>
          <p:nvPr/>
        </p:nvSpPr>
        <p:spPr>
          <a:xfrm>
            <a:off x="6155131" y="1438837"/>
            <a:ext cx="31421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PT Serif" pitchFamily="34" charset="-122"/>
                <a:cs typeface="Arial" panose="020B0604020202020204" pitchFamily="34" charset="0"/>
              </a:rPr>
              <a:t>Simple Feedback Channel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571999-4374-3031-86D6-6976B0280065}"/>
              </a:ext>
            </a:extLst>
          </p:cNvPr>
          <p:cNvSpPr txBox="1"/>
          <p:nvPr/>
        </p:nvSpPr>
        <p:spPr>
          <a:xfrm>
            <a:off x="6155131" y="1787435"/>
            <a:ext cx="5000926" cy="1032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rPr>
              <a:t>A simple and consistent way for employees to provide feedback, flag their feelings, and seek support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5AB302-6512-0854-9702-ED2879FC030C}"/>
              </a:ext>
            </a:extLst>
          </p:cNvPr>
          <p:cNvSpPr/>
          <p:nvPr/>
        </p:nvSpPr>
        <p:spPr>
          <a:xfrm>
            <a:off x="5993069" y="1279889"/>
            <a:ext cx="102931" cy="18044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FE58BD-93B6-E293-F348-CFEE226DE8F5}"/>
              </a:ext>
            </a:extLst>
          </p:cNvPr>
          <p:cNvSpPr/>
          <p:nvPr/>
        </p:nvSpPr>
        <p:spPr>
          <a:xfrm>
            <a:off x="490025" y="3429000"/>
            <a:ext cx="5366920" cy="1712269"/>
          </a:xfrm>
          <a:prstGeom prst="rect">
            <a:avLst/>
          </a:prstGeom>
          <a:noFill/>
          <a:ln>
            <a:solidFill>
              <a:srgbClr val="F3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197AC518-AD19-3585-D1CE-7204892D2A54}"/>
              </a:ext>
            </a:extLst>
          </p:cNvPr>
          <p:cNvSpPr/>
          <p:nvPr/>
        </p:nvSpPr>
        <p:spPr>
          <a:xfrm>
            <a:off x="681649" y="3629948"/>
            <a:ext cx="31421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PT Serif" pitchFamily="34" charset="-122"/>
                <a:cs typeface="Arial" panose="020B0604020202020204" pitchFamily="34" charset="0"/>
              </a:rPr>
              <a:t>Beyond Traditional Metrics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3077CF-899B-101B-7B65-34A877469937}"/>
              </a:ext>
            </a:extLst>
          </p:cNvPr>
          <p:cNvSpPr/>
          <p:nvPr/>
        </p:nvSpPr>
        <p:spPr>
          <a:xfrm>
            <a:off x="490025" y="3409962"/>
            <a:ext cx="104241" cy="1731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BE87A9-DF20-2CD7-BBCC-DF5F91CEFC84}"/>
              </a:ext>
            </a:extLst>
          </p:cNvPr>
          <p:cNvSpPr/>
          <p:nvPr/>
        </p:nvSpPr>
        <p:spPr>
          <a:xfrm>
            <a:off x="6030991" y="3429000"/>
            <a:ext cx="5366920" cy="1712269"/>
          </a:xfrm>
          <a:prstGeom prst="rect">
            <a:avLst/>
          </a:prstGeom>
          <a:noFill/>
          <a:ln>
            <a:solidFill>
              <a:srgbClr val="F3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 3">
            <a:extLst>
              <a:ext uri="{FF2B5EF4-FFF2-40B4-BE49-F238E27FC236}">
                <a16:creationId xmlns:a16="http://schemas.microsoft.com/office/drawing/2014/main" id="{FF0D39E0-B2C2-CA3A-4639-2CA34D34CA21}"/>
              </a:ext>
            </a:extLst>
          </p:cNvPr>
          <p:cNvSpPr/>
          <p:nvPr/>
        </p:nvSpPr>
        <p:spPr>
          <a:xfrm>
            <a:off x="6193053" y="3573652"/>
            <a:ext cx="314217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PT Serif" pitchFamily="34" charset="-122"/>
                <a:cs typeface="Arial" panose="020B0604020202020204" pitchFamily="34" charset="0"/>
              </a:rPr>
              <a:t>Trusted Communication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6C828D4-E5F6-2EA4-284E-7CF283E3CE1F}"/>
              </a:ext>
            </a:extLst>
          </p:cNvPr>
          <p:cNvSpPr/>
          <p:nvPr/>
        </p:nvSpPr>
        <p:spPr>
          <a:xfrm>
            <a:off x="6030991" y="3409962"/>
            <a:ext cx="102931" cy="17313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D58993-E78D-4EEC-3C14-4213614040ED}"/>
              </a:ext>
            </a:extLst>
          </p:cNvPr>
          <p:cNvSpPr txBox="1"/>
          <p:nvPr/>
        </p:nvSpPr>
        <p:spPr>
          <a:xfrm>
            <a:off x="691167" y="4038094"/>
            <a:ext cx="5000926" cy="1020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ts val="2500"/>
              </a:lnSpc>
              <a:buNone/>
              <a:defRPr sz="1200">
                <a:solidFill>
                  <a:srgbClr val="383838"/>
                </a:solidFill>
                <a:latin typeface="Arial" panose="020B0604020202020204" pitchFamily="34" charset="0"/>
                <a:ea typeface="DM Sans" pitchFamily="34" charset="-122"/>
                <a:cs typeface="Arial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Measurement that goes beyond traditional safety measure such as LTIFR and indicates emotional sentiment and safety.</a:t>
            </a:r>
          </a:p>
        </p:txBody>
      </p:sp>
      <p:sp>
        <p:nvSpPr>
          <p:cNvPr id="62" name="Text 16">
            <a:extLst>
              <a:ext uri="{FF2B5EF4-FFF2-40B4-BE49-F238E27FC236}">
                <a16:creationId xmlns:a16="http://schemas.microsoft.com/office/drawing/2014/main" id="{276D68C5-F979-B1F9-E5FE-F4A1DB216366}"/>
              </a:ext>
            </a:extLst>
          </p:cNvPr>
          <p:cNvSpPr/>
          <p:nvPr/>
        </p:nvSpPr>
        <p:spPr>
          <a:xfrm>
            <a:off x="6193053" y="4016264"/>
            <a:ext cx="4868434" cy="71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trusted, regular, and easy to use channel for feedback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B23FD-157F-7B0E-8967-FCC20058F6C1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it do this?</a:t>
            </a:r>
          </a:p>
        </p:txBody>
      </p:sp>
      <p:sp>
        <p:nvSpPr>
          <p:cNvPr id="4" name="Text 18">
            <a:extLst>
              <a:ext uri="{FF2B5EF4-FFF2-40B4-BE49-F238E27FC236}">
                <a16:creationId xmlns:a16="http://schemas.microsoft.com/office/drawing/2014/main" id="{DB5FCB6A-1D95-06ED-AE59-6E1475D23377}"/>
              </a:ext>
            </a:extLst>
          </p:cNvPr>
          <p:cNvSpPr/>
          <p:nvPr/>
        </p:nvSpPr>
        <p:spPr>
          <a:xfrm>
            <a:off x="594266" y="5528603"/>
            <a:ext cx="10195654" cy="978656"/>
          </a:xfrm>
          <a:prstGeom prst="round2DiagRect">
            <a:avLst/>
          </a:prstGeom>
          <a:solidFill>
            <a:srgbClr val="F3EEEE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FB112-CCC5-9D6A-3686-4EC6DEA74E39}"/>
              </a:ext>
            </a:extLst>
          </p:cNvPr>
          <p:cNvSpPr txBox="1"/>
          <p:nvPr/>
        </p:nvSpPr>
        <p:spPr>
          <a:xfrm>
            <a:off x="719880" y="5645579"/>
            <a:ext cx="100700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800" dirty="0">
                <a:solidFill>
                  <a:srgbClr val="383838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Workplaces that embed Beacon into business-as-usual safety best-practice are set up for greater psychosocial success.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3113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EB7A94-D436-31F5-1B76-5CD9220332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595" t="22470" r="91489" b="54511"/>
          <a:stretch>
            <a:fillRect/>
          </a:stretch>
        </p:blipFill>
        <p:spPr>
          <a:xfrm>
            <a:off x="8551718" y="633846"/>
            <a:ext cx="2861588" cy="5257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AC5F53-4273-843D-DD72-A43CB4C24CFF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Beacon Survey?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7C51E-4DF4-5C4E-500C-2D9874852BF7}"/>
              </a:ext>
            </a:extLst>
          </p:cNvPr>
          <p:cNvSpPr txBox="1"/>
          <p:nvPr/>
        </p:nvSpPr>
        <p:spPr>
          <a:xfrm>
            <a:off x="778695" y="1946664"/>
            <a:ext cx="72539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fast weekly pulse using research-based questions.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respond in seconds via SMS or link with 3 options available for each.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questions are designed to detect early stages of psychosocial pressure and workplace conditions.</a:t>
            </a:r>
          </a:p>
        </p:txBody>
      </p:sp>
    </p:spTree>
    <p:extLst>
      <p:ext uri="{BB962C8B-B14F-4D97-AF65-F5344CB8AC3E}">
        <p14:creationId xmlns:p14="http://schemas.microsoft.com/office/powerpoint/2010/main" val="3980779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E51BAA-61C7-3E73-E602-F8FB0B24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810" b="29278" l="26820" r="32160">
                        <a14:foregroundMark x1="29410" y1="24654" x2="29410" y2="28113"/>
                      </a14:backgroundRemoval>
                    </a14:imgEffect>
                  </a14:imgLayer>
                </a14:imgProps>
              </a:ext>
            </a:extLst>
          </a:blip>
          <a:srcRect l="26153" t="18626" r="67173" b="69538"/>
          <a:stretch>
            <a:fillRect/>
          </a:stretch>
        </p:blipFill>
        <p:spPr>
          <a:xfrm>
            <a:off x="879816" y="1441438"/>
            <a:ext cx="1350498" cy="1322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F0EE4-9349-192C-9EDC-134A63622813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these 5 Questions Matter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0E949-026C-C0C3-774E-9D61C4F2DD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415" b="29589" l="34521" r="39637">
                        <a14:foregroundMark x1="35729" y1="28239" x2="35799" y2="25849"/>
                        <a14:foregroundMark x1="38090" y1="28491" x2="38160" y2="26352"/>
                        <a14:foregroundMark x1="36215" y1="21950" x2="36424" y2="22830"/>
                        <a14:foregroundMark x1="35313" y1="21950" x2="35313" y2="21950"/>
                        <a14:foregroundMark x1="35729" y1="21572" x2="36007" y2="21824"/>
                        <a14:foregroundMark x1="36840" y1="21824" x2="36840" y2="23333"/>
                        <a14:foregroundMark x1="37049" y1="21698" x2="36007" y2="21698"/>
                      </a14:backgroundRemoval>
                    </a14:imgEffect>
                  </a14:imgLayer>
                </a14:imgProps>
              </a:ext>
            </a:extLst>
          </a:blip>
          <a:srcRect l="33881" t="18143" r="59723" b="69139"/>
          <a:stretch>
            <a:fillRect/>
          </a:stretch>
        </p:blipFill>
        <p:spPr>
          <a:xfrm>
            <a:off x="3290721" y="1407118"/>
            <a:ext cx="1294228" cy="1420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F7758-37FC-4DD9-8A3A-73A779C737C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01" b="29773" l="41589" r="47539">
                        <a14:foregroundMark x1="45799" y1="23836" x2="43507" y2="22956"/>
                        <a14:foregroundMark x1="43507" y1="22956" x2="44132" y2="27233"/>
                        <a14:foregroundMark x1="44132" y1="27233" x2="45799" y2="24151"/>
                        <a14:foregroundMark x1="45799" y1="24151" x2="45729" y2="23962"/>
                        <a14:foregroundMark x1="45313" y1="23082" x2="42813" y2="23648"/>
                        <a14:foregroundMark x1="42813" y1="23648" x2="44063" y2="27547"/>
                        <a14:foregroundMark x1="44063" y1="27547" x2="45868" y2="24780"/>
                        <a14:foregroundMark x1="45868" y1="24780" x2="45521" y2="23208"/>
                        <a14:foregroundMark x1="45521" y1="23082" x2="45799" y2="25597"/>
                        <a14:backgroundMark x1="43090" y1="20692" x2="41597" y2="24403"/>
                        <a14:backgroundMark x1="41597" y1="24403" x2="41563" y2="24843"/>
                        <a14:backgroundMark x1="45590" y1="20440" x2="47257" y2="24591"/>
                        <a14:backgroundMark x1="47049" y1="25220" x2="47049" y2="27987"/>
                        <a14:backgroundMark x1="41840" y1="23711" x2="42396" y2="28553"/>
                        <a14:backgroundMark x1="42396" y1="28553" x2="42465" y2="28742"/>
                        <a14:backgroundMark x1="46701" y1="28616" x2="44236" y2="30000"/>
                        <a14:backgroundMark x1="44236" y1="30000" x2="45313" y2="29497"/>
                        <a14:backgroundMark x1="42604" y1="23836" x2="42604" y2="23836"/>
                        <a14:backgroundMark x1="42604" y1="24088" x2="42604" y2="24088"/>
                        <a14:backgroundMark x1="42743" y1="27233" x2="42743" y2="27233"/>
                      </a14:backgroundRemoval>
                    </a14:imgEffect>
                  </a14:imgLayer>
                </a14:imgProps>
              </a:ext>
            </a:extLst>
          </a:blip>
          <a:srcRect l="40845" t="18667" r="51717" b="68993"/>
          <a:stretch>
            <a:fillRect/>
          </a:stretch>
        </p:blipFill>
        <p:spPr>
          <a:xfrm>
            <a:off x="5361089" y="1470424"/>
            <a:ext cx="1505243" cy="1378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7E431-7E1A-96FC-8C76-23986FBEA25A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671" b="29543" l="49462" r="54913"/>
                    </a14:imgEffect>
                  </a14:imgLayer>
                </a14:imgProps>
              </a:ext>
            </a:extLst>
          </a:blip>
          <a:srcRect l="48781" t="18437" r="44406" b="69223"/>
          <a:stretch>
            <a:fillRect/>
          </a:stretch>
        </p:blipFill>
        <p:spPr>
          <a:xfrm>
            <a:off x="7910458" y="1461361"/>
            <a:ext cx="1378634" cy="13786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5702E6-7149-F554-2BB5-EAB46F8E42A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9761" b="29533" l="57254" r="62482"/>
                    </a14:imgEffect>
                  </a14:imgLayer>
                </a14:imgProps>
              </a:ext>
            </a:extLst>
          </a:blip>
          <a:srcRect l="56601" t="18540" r="36865" b="69246"/>
          <a:stretch>
            <a:fillRect/>
          </a:stretch>
        </p:blipFill>
        <p:spPr>
          <a:xfrm>
            <a:off x="10303298" y="1461361"/>
            <a:ext cx="1322363" cy="13645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8B2A5-52AD-828D-847F-E3C7D83B194D}"/>
              </a:ext>
            </a:extLst>
          </p:cNvPr>
          <p:cNvSpPr txBox="1"/>
          <p:nvPr/>
        </p:nvSpPr>
        <p:spPr>
          <a:xfrm>
            <a:off x="780758" y="2921114"/>
            <a:ext cx="19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Workload &amp; Pressure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Detects job demand spikes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51A10-7D2F-043D-B4EB-8FAA2DE22C69}"/>
              </a:ext>
            </a:extLst>
          </p:cNvPr>
          <p:cNvSpPr txBox="1"/>
          <p:nvPr/>
        </p:nvSpPr>
        <p:spPr>
          <a:xfrm>
            <a:off x="3138568" y="2921114"/>
            <a:ext cx="19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&amp; Communication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Shows whether teams feel backed by leaders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3A4A2-1EA2-E552-BAC3-A85A8F76F9C7}"/>
              </a:ext>
            </a:extLst>
          </p:cNvPr>
          <p:cNvSpPr txBox="1"/>
          <p:nvPr/>
        </p:nvSpPr>
        <p:spPr>
          <a:xfrm>
            <a:off x="5496378" y="2907957"/>
            <a:ext cx="19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Clarity &amp; Planning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Identifies confusion, re-work and coordination issues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919D2-DC2F-2C62-E89F-8A5CEEE9F4E5}"/>
              </a:ext>
            </a:extLst>
          </p:cNvPr>
          <p:cNvSpPr txBox="1"/>
          <p:nvPr/>
        </p:nvSpPr>
        <p:spPr>
          <a:xfrm>
            <a:off x="7854188" y="2907957"/>
            <a:ext cx="19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Climate &amp; Respect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 Psychological safety signals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99415-E757-DE60-A88C-AE8C4731C7B4}"/>
              </a:ext>
            </a:extLst>
          </p:cNvPr>
          <p:cNvSpPr txBox="1"/>
          <p:nvPr/>
        </p:nvSpPr>
        <p:spPr>
          <a:xfrm>
            <a:off x="10212000" y="2907957"/>
            <a:ext cx="19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Wellbeing / Sentiment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 indicator of how people feel about work this week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64FB7-3E38-8650-0162-A5A12A9F07DD}"/>
              </a:ext>
            </a:extLst>
          </p:cNvPr>
          <p:cNvSpPr txBox="1"/>
          <p:nvPr/>
        </p:nvSpPr>
        <p:spPr>
          <a:xfrm>
            <a:off x="1406769" y="5978769"/>
            <a:ext cx="896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questions map to ISO 45003 risk factors and evidence based psychosocial drivers</a:t>
            </a:r>
          </a:p>
        </p:txBody>
      </p:sp>
    </p:spTree>
    <p:extLst>
      <p:ext uri="{BB962C8B-B14F-4D97-AF65-F5344CB8AC3E}">
        <p14:creationId xmlns:p14="http://schemas.microsoft.com/office/powerpoint/2010/main" val="239981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21BAB02-1C4C-8818-BAC3-78CF6D358A42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 Beacon Index is Created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4B51A-AFAE-2C3F-18B4-6FBAACEA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1036" t="18465" r="1870" b="68069"/>
          <a:stretch>
            <a:fillRect/>
          </a:stretch>
        </p:blipFill>
        <p:spPr>
          <a:xfrm>
            <a:off x="10098877" y="1652955"/>
            <a:ext cx="1825353" cy="1913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8421E-9D7C-2015-E63E-D0B7627A6C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4650" t="21452" r="8954" b="68547"/>
          <a:stretch>
            <a:fillRect/>
          </a:stretch>
        </p:blipFill>
        <p:spPr>
          <a:xfrm>
            <a:off x="7906043" y="1800666"/>
            <a:ext cx="1645920" cy="1420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D02204-9489-5857-15DA-8CBBAC58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4447" t="18713" r="20579" b="68118"/>
          <a:stretch>
            <a:fillRect/>
          </a:stretch>
        </p:blipFill>
        <p:spPr>
          <a:xfrm>
            <a:off x="3317078" y="1535368"/>
            <a:ext cx="1280161" cy="1871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6C2101-772F-BB1B-9CC2-DA361ACDAF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6146" t="19422" r="25436" b="68300"/>
          <a:stretch>
            <a:fillRect/>
          </a:stretch>
        </p:blipFill>
        <p:spPr>
          <a:xfrm>
            <a:off x="291973" y="1598672"/>
            <a:ext cx="2166425" cy="17443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C1713B4-7702-FB6E-04DB-02B0A4218499}"/>
              </a:ext>
            </a:extLst>
          </p:cNvPr>
          <p:cNvGrpSpPr/>
          <p:nvPr/>
        </p:nvGrpSpPr>
        <p:grpSpPr>
          <a:xfrm>
            <a:off x="5455919" y="1535368"/>
            <a:ext cx="1553618" cy="1744394"/>
            <a:chOff x="5455919" y="1535368"/>
            <a:chExt cx="1553618" cy="17443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47A764-2CC9-C2F7-A08F-EAC60EEE1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9444" t="18806" r="15582" b="68916"/>
            <a:stretch>
              <a:fillRect/>
            </a:stretch>
          </p:blipFill>
          <p:spPr>
            <a:xfrm>
              <a:off x="5455919" y="1535368"/>
              <a:ext cx="1280162" cy="174439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0ACD57-BFE9-5486-DFD6-758D251F9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7619" t="23779" r="20504" b="70492"/>
            <a:stretch>
              <a:fillRect/>
            </a:stretch>
          </p:blipFill>
          <p:spPr>
            <a:xfrm>
              <a:off x="6526546" y="2233484"/>
              <a:ext cx="482991" cy="81393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B1E828-EDCF-C04C-D729-75777C20DAFF}"/>
              </a:ext>
            </a:extLst>
          </p:cNvPr>
          <p:cNvSpPr txBox="1"/>
          <p:nvPr/>
        </p:nvSpPr>
        <p:spPr>
          <a:xfrm>
            <a:off x="385185" y="3514935"/>
            <a:ext cx="19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Responses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BE1B2-5231-11CB-DE2A-650ED496430E}"/>
              </a:ext>
            </a:extLst>
          </p:cNvPr>
          <p:cNvSpPr txBox="1"/>
          <p:nvPr/>
        </p:nvSpPr>
        <p:spPr>
          <a:xfrm>
            <a:off x="2967158" y="3514935"/>
            <a:ext cx="198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Cleaned &amp; de-identified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30523-79B4-2A64-DA98-ABFA75764FEC}"/>
              </a:ext>
            </a:extLst>
          </p:cNvPr>
          <p:cNvSpPr txBox="1"/>
          <p:nvPr/>
        </p:nvSpPr>
        <p:spPr>
          <a:xfrm>
            <a:off x="5264844" y="3539162"/>
            <a:ext cx="19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 Scoring model applied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D16B61-8788-CF08-F5E2-D9E951DD02E0}"/>
              </a:ext>
            </a:extLst>
          </p:cNvPr>
          <p:cNvSpPr txBox="1"/>
          <p:nvPr/>
        </p:nvSpPr>
        <p:spPr>
          <a:xfrm>
            <a:off x="7769151" y="3539161"/>
            <a:ext cx="19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generated with trend analysis over time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0D933F-5765-58CC-2C0D-D020068C4CC7}"/>
              </a:ext>
            </a:extLst>
          </p:cNvPr>
          <p:cNvSpPr txBox="1"/>
          <p:nvPr/>
        </p:nvSpPr>
        <p:spPr>
          <a:xfrm>
            <a:off x="10180397" y="3566161"/>
            <a:ext cx="19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Beacon Index (0-100%) for teams and the overall organisation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40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CB7FF5-046A-9D50-1005-17C7FDF979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8260" r="69216" b="11206"/>
          <a:stretch>
            <a:fillRect/>
          </a:stretch>
        </p:blipFill>
        <p:spPr>
          <a:xfrm>
            <a:off x="1936064" y="1237957"/>
            <a:ext cx="7447087" cy="4078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7ABC4-D777-A151-385C-2F15C67E3AC4}"/>
              </a:ext>
            </a:extLst>
          </p:cNvPr>
          <p:cNvSpPr txBox="1"/>
          <p:nvPr/>
        </p:nvSpPr>
        <p:spPr>
          <a:xfrm>
            <a:off x="1193408" y="5455940"/>
            <a:ext cx="9805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Leaders receive clear insights: hotspots, comments, trends, week-on-week movement and patterns.  Early detection means leaders act sooner and target  only the areas that need support.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Focus on conditions, not individuals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82751-128B-651F-10D5-967FA566F7F5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Loop to Leaders</a:t>
            </a:r>
          </a:p>
        </p:txBody>
      </p:sp>
    </p:spTree>
    <p:extLst>
      <p:ext uri="{BB962C8B-B14F-4D97-AF65-F5344CB8AC3E}">
        <p14:creationId xmlns:p14="http://schemas.microsoft.com/office/powerpoint/2010/main" val="235703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6A2F4E-F270-6B9F-A65B-940749AE9225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Leaders Learn From 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EB6FA-0BE3-8271-BFB5-C57505AC3578}"/>
              </a:ext>
            </a:extLst>
          </p:cNvPr>
          <p:cNvSpPr txBox="1"/>
          <p:nvPr/>
        </p:nvSpPr>
        <p:spPr>
          <a:xfrm>
            <a:off x="759655" y="1477107"/>
            <a:ext cx="5767754" cy="3884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teams are under pressure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communication or support is slipping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Whether planning, sequencing or role clarity are breaking down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Patterns of recovery or decline week-to-week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Whether actions and initiatives are working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psychosocial risk is trending across sites.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B46BF-2E84-6F0A-93C2-8F492C4E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90" y="273746"/>
            <a:ext cx="5266722" cy="9804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FAC1F-0D9D-6D92-659D-6917F4EF0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989" y="4382638"/>
            <a:ext cx="5329011" cy="174618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1C5FD-20E8-3BB3-E69B-F8087F8A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845" y="1254186"/>
            <a:ext cx="5329012" cy="30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71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FC4D66-EED3-DF47-3351-46F6167A2138}"/>
              </a:ext>
            </a:extLst>
          </p:cNvPr>
          <p:cNvSpPr txBox="1"/>
          <p:nvPr/>
        </p:nvSpPr>
        <p:spPr>
          <a:xfrm>
            <a:off x="401067" y="513204"/>
            <a:ext cx="10911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This Drives Better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F0261-47D5-86EB-9802-325EBEA3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3209" t="59241" r="12186" b="32193"/>
          <a:stretch>
            <a:fillRect/>
          </a:stretch>
        </p:blipFill>
        <p:spPr>
          <a:xfrm>
            <a:off x="2897943" y="1867143"/>
            <a:ext cx="1041011" cy="10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FEC80-3D89-E981-3C39-28B9BE49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6770" t="71658" r="29352" b="20565"/>
          <a:stretch>
            <a:fillRect/>
          </a:stretch>
        </p:blipFill>
        <p:spPr>
          <a:xfrm>
            <a:off x="5219114" y="2002799"/>
            <a:ext cx="876886" cy="970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D91C79-5F84-6BAC-C075-1E304DA7FC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83291" t="71113" r="11793" b="20433"/>
          <a:stretch>
            <a:fillRect/>
          </a:stretch>
        </p:blipFill>
        <p:spPr>
          <a:xfrm>
            <a:off x="7260126" y="1881211"/>
            <a:ext cx="1111348" cy="10550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6CC66-AC6D-B727-CACA-FD3072EA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4382" t="80374" r="20515" b="12750"/>
          <a:stretch>
            <a:fillRect/>
          </a:stretch>
        </p:blipFill>
        <p:spPr>
          <a:xfrm>
            <a:off x="9294057" y="1965752"/>
            <a:ext cx="1153551" cy="8581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976472-2798-D32B-25AC-A9011484C3F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66594" t="59139" r="29424" b="32070"/>
          <a:stretch>
            <a:fillRect/>
          </a:stretch>
        </p:blipFill>
        <p:spPr>
          <a:xfrm>
            <a:off x="965382" y="1726601"/>
            <a:ext cx="900332" cy="1097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2C65E5-73E8-2FA1-088F-C6717FB4FCEA}"/>
              </a:ext>
            </a:extLst>
          </p:cNvPr>
          <p:cNvSpPr txBox="1"/>
          <p:nvPr/>
        </p:nvSpPr>
        <p:spPr>
          <a:xfrm>
            <a:off x="870450" y="2973470"/>
            <a:ext cx="19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 Psychosocial risk 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ISO 45003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4DFD1-F3B2-C6DA-C83E-54490CCDC075}"/>
              </a:ext>
            </a:extLst>
          </p:cNvPr>
          <p:cNvSpPr txBox="1"/>
          <p:nvPr/>
        </p:nvSpPr>
        <p:spPr>
          <a:xfrm>
            <a:off x="2855739" y="2973470"/>
            <a:ext cx="19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Improved Productivity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Fewer delays caused by confusion or rework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8CBA3-D4AE-46F6-2D1A-E02565C52B43}"/>
              </a:ext>
            </a:extLst>
          </p:cNvPr>
          <p:cNvSpPr txBox="1"/>
          <p:nvPr/>
        </p:nvSpPr>
        <p:spPr>
          <a:xfrm>
            <a:off x="5106000" y="2973470"/>
            <a:ext cx="19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Higher Team Stability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churn, fewer stressors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7F0F30-97E3-3BED-026B-FD19280F8F52}"/>
              </a:ext>
            </a:extLst>
          </p:cNvPr>
          <p:cNvSpPr txBox="1"/>
          <p:nvPr/>
        </p:nvSpPr>
        <p:spPr>
          <a:xfrm>
            <a:off x="7376160" y="2973469"/>
            <a:ext cx="198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Better Leadership Decisions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Evidence instead of guesswork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842945-9EAA-1138-DFD5-398AE0D8728B}"/>
              </a:ext>
            </a:extLst>
          </p:cNvPr>
          <p:cNvSpPr txBox="1"/>
          <p:nvPr/>
        </p:nvSpPr>
        <p:spPr>
          <a:xfrm>
            <a:off x="9457608" y="2946384"/>
            <a:ext cx="198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Early Warning System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emerging issues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DDDD90-BFFE-4E82-C084-6D90DC00D569}"/>
              </a:ext>
            </a:extLst>
          </p:cNvPr>
          <p:cNvSpPr txBox="1"/>
          <p:nvPr/>
        </p:nvSpPr>
        <p:spPr>
          <a:xfrm>
            <a:off x="1193408" y="5455940"/>
            <a:ext cx="9805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Beacon Index turns weekly feedback into practical, actionable insights that improve performance, safety and how people experience work.</a:t>
            </a:r>
          </a:p>
        </p:txBody>
      </p:sp>
    </p:spTree>
    <p:extLst>
      <p:ext uri="{BB962C8B-B14F-4D97-AF65-F5344CB8AC3E}">
        <p14:creationId xmlns:p14="http://schemas.microsoft.com/office/powerpoint/2010/main" val="373886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3331</TotalTime>
  <Words>909</Words>
  <Application>Microsoft Macintosh PowerPoint</Application>
  <PresentationFormat>Widescreen</PresentationFormat>
  <Paragraphs>155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PT 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Immediate Support &amp; Insight</vt:lpstr>
      <vt:lpstr>PowerPoint Presentation</vt:lpstr>
      <vt:lpstr>Onboarding Details</vt:lpstr>
      <vt:lpstr>Next Steps</vt:lpstr>
      <vt:lpstr>Beacon Index POC Fee Proposal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Peta Wilson</dc:creator>
  <cp:lastModifiedBy>Peta Wilson</cp:lastModifiedBy>
  <cp:revision>11</cp:revision>
  <dcterms:created xsi:type="dcterms:W3CDTF">2025-11-24T22:49:57Z</dcterms:created>
  <dcterms:modified xsi:type="dcterms:W3CDTF">2025-12-04T01:35:56Z</dcterms:modified>
</cp:coreProperties>
</file>